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71" r:id="rId4"/>
    <p:sldId id="258" r:id="rId5"/>
    <p:sldId id="256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39A58D-6A7F-4725-9132-94434A265787}" v="1" dt="2023-03-24T17:59:00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ne RENAUD" userId="885d3c1903bbf811" providerId="LiveId" clId="{F939A58D-6A7F-4725-9132-94434A265787}"/>
    <pc:docChg chg="modSld">
      <pc:chgData name="Sabine RENAUD" userId="885d3c1903bbf811" providerId="LiveId" clId="{F939A58D-6A7F-4725-9132-94434A265787}" dt="2023-03-24T17:59:37.149" v="10" actId="14100"/>
      <pc:docMkLst>
        <pc:docMk/>
      </pc:docMkLst>
      <pc:sldChg chg="addSp modSp mod">
        <pc:chgData name="Sabine RENAUD" userId="885d3c1903bbf811" providerId="LiveId" clId="{F939A58D-6A7F-4725-9132-94434A265787}" dt="2023-03-24T17:59:37.149" v="10" actId="14100"/>
        <pc:sldMkLst>
          <pc:docMk/>
          <pc:sldMk cId="643680458" sldId="268"/>
        </pc:sldMkLst>
        <pc:spChg chg="mod">
          <ac:chgData name="Sabine RENAUD" userId="885d3c1903bbf811" providerId="LiveId" clId="{F939A58D-6A7F-4725-9132-94434A265787}" dt="2023-03-24T17:59:37.149" v="10" actId="14100"/>
          <ac:spMkLst>
            <pc:docMk/>
            <pc:sldMk cId="643680458" sldId="268"/>
            <ac:spMk id="2" creationId="{00000000-0000-0000-0000-000000000000}"/>
          </ac:spMkLst>
        </pc:spChg>
        <pc:spChg chg="add mod">
          <ac:chgData name="Sabine RENAUD" userId="885d3c1903bbf811" providerId="LiveId" clId="{F939A58D-6A7F-4725-9132-94434A265787}" dt="2023-03-24T17:59:20.808" v="8" actId="14100"/>
          <ac:spMkLst>
            <pc:docMk/>
            <pc:sldMk cId="643680458" sldId="268"/>
            <ac:spMk id="4" creationId="{94A3A0AA-3316-11AA-A72F-520FC8AF4AB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72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8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41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02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78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05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50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06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17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30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38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9E058-A47B-4658-88A5-776C7A0268BA}" type="datetimeFigureOut">
              <a:rPr lang="fr-FR" smtClean="0"/>
              <a:t>24/03/2023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535AF-03D3-4AAB-953B-435411531E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29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icsaturne.ansm.sante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4363" y="278505"/>
            <a:ext cx="8650941" cy="315049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br>
              <a:rPr lang="fr-FR" sz="4800" dirty="0"/>
            </a:br>
            <a:br>
              <a:rPr lang="fr-FR" sz="4800" dirty="0"/>
            </a:br>
            <a:br>
              <a:rPr lang="fr-FR" sz="4800" dirty="0"/>
            </a:br>
            <a:br>
              <a:rPr lang="fr-FR" sz="4800" dirty="0"/>
            </a:br>
            <a:br>
              <a:rPr lang="fr-FR" sz="4800" dirty="0"/>
            </a:br>
            <a:br>
              <a:rPr lang="fr-FR" sz="4800" dirty="0"/>
            </a:br>
            <a:br>
              <a:rPr lang="fr-FR" sz="4800" dirty="0"/>
            </a:br>
            <a:br>
              <a:rPr lang="fr-FR" sz="4800" dirty="0"/>
            </a:br>
            <a:br>
              <a:rPr lang="fr-FR" sz="4800" dirty="0"/>
            </a:br>
            <a:r>
              <a:rPr lang="fr-FR" sz="4800" dirty="0"/>
              <a:t>Commission Douleur et cancer</a:t>
            </a:r>
            <a:br>
              <a:rPr lang="fr-FR" sz="4800" dirty="0"/>
            </a:br>
            <a:br>
              <a:rPr lang="fr-FR" sz="4800" dirty="0"/>
            </a:br>
            <a:r>
              <a:rPr lang="fr-FR" sz="4800" dirty="0"/>
              <a:t>Tutoriel pour réaliser une demande d’ATU nominative de MEPHENON : </a:t>
            </a:r>
            <a:br>
              <a:rPr lang="fr-FR" sz="4800" dirty="0"/>
            </a:br>
            <a:endParaRPr lang="fr-FR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35801" y="4351867"/>
            <a:ext cx="5388066" cy="202766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Virginie </a:t>
            </a:r>
            <a:r>
              <a:rPr lang="fr-FR" dirty="0" err="1"/>
              <a:t>Guastella</a:t>
            </a:r>
            <a:endParaRPr lang="fr-FR" dirty="0"/>
          </a:p>
          <a:p>
            <a:r>
              <a:rPr lang="fr-FR" dirty="0"/>
              <a:t>Praticien hospitalier </a:t>
            </a:r>
          </a:p>
          <a:p>
            <a:r>
              <a:rPr lang="fr-FR" dirty="0"/>
              <a:t>Centre de Soins Palliatifs </a:t>
            </a:r>
          </a:p>
          <a:p>
            <a:r>
              <a:rPr lang="fr-FR" dirty="0"/>
              <a:t>CHU de Clermont-Ferrand</a:t>
            </a:r>
          </a:p>
          <a:p>
            <a:r>
              <a:rPr lang="fr-FR" dirty="0"/>
              <a:t>Professeur associé de Médecine Palliative</a:t>
            </a:r>
          </a:p>
          <a:p>
            <a:r>
              <a:rPr lang="fr-FR" i="1" u="sng" dirty="0"/>
              <a:t>vguastella@chu-clermontferrand.fr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903657" y="5336710"/>
            <a:ext cx="126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« Clic  »</a:t>
            </a:r>
          </a:p>
        </p:txBody>
      </p:sp>
      <p:pic>
        <p:nvPicPr>
          <p:cNvPr id="1026" name="Picture 2" descr="Douleur et prise en charge : quoi de neuf en 2019 ? - Entraide Fibromyalgie  Ouest (E.F.O.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2" y="5195887"/>
            <a:ext cx="305752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3067" y="5214176"/>
            <a:ext cx="584199" cy="584199"/>
          </a:xfrm>
          <a:prstGeom prst="rect">
            <a:avLst/>
          </a:prstGeom>
        </p:spPr>
      </p:pic>
      <p:sp>
        <p:nvSpPr>
          <p:cNvPr id="4" name="Zone de texte 2">
            <a:extLst>
              <a:ext uri="{FF2B5EF4-FFF2-40B4-BE49-F238E27FC236}">
                <a16:creationId xmlns:a16="http://schemas.microsoft.com/office/drawing/2014/main" id="{94A3A0AA-3316-11AA-A72F-520FC8AF4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97" y="4739810"/>
            <a:ext cx="3416704" cy="364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100">
                <a:solidFill>
                  <a:srgbClr val="C4BC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100" i="1">
                <a:solidFill>
                  <a:srgbClr val="C4BC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Document élaboré par la Commission Douleur du Cancer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20" y="2060462"/>
            <a:ext cx="1170533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92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2549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41" y="3974103"/>
            <a:ext cx="1170533" cy="11156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373" y="4531935"/>
            <a:ext cx="1170533" cy="1115665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0518" y="2634129"/>
            <a:ext cx="830729" cy="8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96158">
            <a:off x="-60509" y="2051035"/>
            <a:ext cx="1170533" cy="1115665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3620" y="2202466"/>
            <a:ext cx="737957" cy="7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46" y="4077798"/>
            <a:ext cx="1170533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44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2549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965923">
            <a:off x="5312769" y="2446961"/>
            <a:ext cx="1170533" cy="1115665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6024" y="2365188"/>
            <a:ext cx="866587" cy="866587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>
            <a:off x="2321859" y="4733365"/>
            <a:ext cx="1201270" cy="582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conclure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972235"/>
            <a:ext cx="10515600" cy="4204728"/>
          </a:xfrm>
        </p:spPr>
        <p:txBody>
          <a:bodyPr/>
          <a:lstStyle/>
          <a:p>
            <a:r>
              <a:rPr lang="fr-FR" dirty="0"/>
              <a:t>Demande d’ATU classique ;</a:t>
            </a:r>
          </a:p>
          <a:p>
            <a:r>
              <a:rPr lang="fr-FR" dirty="0"/>
              <a:t>Une fois la demande faite et transmise à la pharmacie ;</a:t>
            </a:r>
          </a:p>
          <a:p>
            <a:r>
              <a:rPr lang="fr-FR" dirty="0"/>
              <a:t>La pharmacie est livrée et vous informe dès réception ;</a:t>
            </a:r>
          </a:p>
          <a:p>
            <a:r>
              <a:rPr lang="fr-FR" dirty="0"/>
              <a:t>Cela peut prendre 2 à 3 jours ;</a:t>
            </a:r>
          </a:p>
          <a:p>
            <a:r>
              <a:rPr lang="fr-FR" dirty="0"/>
              <a:t>Le renouvellement de la demande est possible si besoin ; à noter que </a:t>
            </a:r>
          </a:p>
          <a:p>
            <a:pPr marL="0" indent="0">
              <a:buNone/>
            </a:pPr>
            <a:r>
              <a:rPr lang="fr-FR" dirty="0"/>
              <a:t>   les demandes sont archivées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3670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69303"/>
            <a:ext cx="10515600" cy="550766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Chlorhydrate de Méthadone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963" y="1432875"/>
            <a:ext cx="4392761" cy="24709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76" y="1219558"/>
            <a:ext cx="7434666" cy="4182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70203" y="5703216"/>
            <a:ext cx="822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Que faire quand les prise orales ne sont plus possible ?</a:t>
            </a:r>
          </a:p>
        </p:txBody>
      </p:sp>
    </p:spTree>
    <p:extLst>
      <p:ext uri="{BB962C8B-B14F-4D97-AF65-F5344CB8AC3E}">
        <p14:creationId xmlns:p14="http://schemas.microsoft.com/office/powerpoint/2010/main" val="377697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4524"/>
            <a:ext cx="10983012" cy="6457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Demande d’ATU de </a:t>
            </a:r>
            <a:r>
              <a:rPr lang="fr-FR" sz="2400" dirty="0" err="1"/>
              <a:t>Mephenon</a:t>
            </a:r>
            <a:r>
              <a:rPr lang="fr-FR" sz="2400" dirty="0"/>
              <a:t> </a:t>
            </a:r>
          </a:p>
          <a:p>
            <a:pPr marL="0" indent="0">
              <a:buNone/>
            </a:pPr>
            <a:r>
              <a:rPr lang="fr-FR" sz="2400" dirty="0"/>
              <a:t>Comment s’y prendre  quand les prises orales deviennent compliquées ? </a:t>
            </a:r>
          </a:p>
          <a:p>
            <a:pPr marL="0" indent="0">
              <a:buNone/>
            </a:pPr>
            <a:r>
              <a:rPr lang="fr-FR" sz="2400" dirty="0"/>
              <a:t>Connexion à la plateforme e-saturne (médecin et pharmacien)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Ouvrir le logiciel Gestionnaire de la carte CPS</a:t>
            </a:r>
          </a:p>
          <a:p>
            <a:r>
              <a:rPr lang="fr-FR" sz="2400" dirty="0"/>
              <a:t>Introduire la carte CPS dans le lecteur</a:t>
            </a:r>
          </a:p>
          <a:p>
            <a:r>
              <a:rPr lang="fr-FR" sz="2400" dirty="0"/>
              <a:t>Se connecter à l’application e-saturne : URL = </a:t>
            </a:r>
            <a:r>
              <a:rPr lang="fr-FR" sz="2400" dirty="0">
                <a:hlinkClick r:id="rId4"/>
              </a:rPr>
              <a:t>https://icsaturne.ansm.sante.fr/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Cliquer sur le bouton « Se connecter »</a:t>
            </a:r>
          </a:p>
          <a:p>
            <a:r>
              <a:rPr lang="fr-FR" sz="2400" dirty="0"/>
              <a:t>Entrer le code porteur de la carte CPS</a:t>
            </a:r>
          </a:p>
          <a:p>
            <a:r>
              <a:rPr lang="fr-FR" sz="2400" dirty="0"/>
              <a:t>L’écran d’accueil suivant apparaît </a:t>
            </a:r>
            <a:r>
              <a:rPr lang="fr-FR" dirty="0"/>
              <a:t>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956" y="4795229"/>
            <a:ext cx="3183382" cy="17922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65" y="3483204"/>
            <a:ext cx="6254826" cy="1324220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6852" y="1142476"/>
            <a:ext cx="827726" cy="8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7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2549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25">
            <a:off x="6905899" y="2492445"/>
            <a:ext cx="1170533" cy="1115665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0937" y="1517315"/>
            <a:ext cx="1081505" cy="10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6579909" y="2754642"/>
            <a:ext cx="980388" cy="10369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63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384" y="1552261"/>
            <a:ext cx="111566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695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43240" y="1030172"/>
            <a:ext cx="1115665" cy="11705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71476" y="2291142"/>
            <a:ext cx="1115665" cy="11705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073" y="4360602"/>
            <a:ext cx="1170533" cy="1115665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2173" y="2876407"/>
            <a:ext cx="969451" cy="96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21" y="1825625"/>
            <a:ext cx="1170533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9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2548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548" y="2937155"/>
            <a:ext cx="1170533" cy="1115665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1504576"/>
            <a:ext cx="862106" cy="8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5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206</Words>
  <Application>Microsoft Office PowerPoint</Application>
  <PresentationFormat>Grand écran</PresentationFormat>
  <Paragraphs>32</Paragraphs>
  <Slides>15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         Commission Douleur et cancer  Tutoriel pour réaliser une demande d’ATU nominative de MEPHENON :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conclure :</vt:lpstr>
    </vt:vector>
  </TitlesOfParts>
  <Company>CHU de Clermont-Fd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Guastella Virginie</dc:creator>
  <cp:lastModifiedBy>Sabine RENAUD</cp:lastModifiedBy>
  <cp:revision>23</cp:revision>
  <dcterms:created xsi:type="dcterms:W3CDTF">2022-02-17T12:55:43Z</dcterms:created>
  <dcterms:modified xsi:type="dcterms:W3CDTF">2023-03-24T17:59:41Z</dcterms:modified>
</cp:coreProperties>
</file>